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308" r:id="rId3"/>
    <p:sldId id="314" r:id="rId4"/>
    <p:sldId id="310" r:id="rId5"/>
    <p:sldId id="313" r:id="rId6"/>
    <p:sldId id="311" r:id="rId7"/>
    <p:sldId id="309" r:id="rId8"/>
    <p:sldId id="312" r:id="rId9"/>
    <p:sldId id="315" r:id="rId10"/>
    <p:sldId id="307" r:id="rId11"/>
    <p:sldId id="3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Cardiac </a:t>
            </a:r>
            <a:r>
              <a:rPr lang="en-GB" sz="4400" b="1" kern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Disease and Therapies</a:t>
            </a:r>
            <a:endParaRPr lang="en-GB" sz="4400" dirty="0"/>
          </a:p>
        </p:txBody>
      </p:sp>
      <p:sp>
        <p:nvSpPr>
          <p:cNvPr id="4" name="Rechthoek 3"/>
          <p:cNvSpPr/>
          <p:nvPr/>
        </p:nvSpPr>
        <p:spPr>
          <a:xfrm>
            <a:off x="5775719" y="5828057"/>
            <a:ext cx="56720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Medical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775719" y="5472254"/>
            <a:ext cx="62977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GB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GB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18.1  </a:t>
            </a:r>
            <a:r>
              <a:rPr lang="en-GB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Maintaining cardiovascular and monitoring equipment</a:t>
            </a:r>
            <a:endParaRPr lang="en-GB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18170" y="1793852"/>
            <a:ext cx="433483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Main Cardiac Therapies: 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drugs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pacemaker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defibrillation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coronary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artery bypass grafting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coronary angioplasty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artificial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heart </a:t>
            </a: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valves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766194" y="5032662"/>
            <a:ext cx="5136540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18.1.1   Cardiac Therapies</a:t>
            </a:r>
            <a:endParaRPr lang="en-GB" sz="18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2017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43" b="13246"/>
          <a:stretch/>
        </p:blipFill>
        <p:spPr>
          <a:xfrm>
            <a:off x="5860386" y="1684463"/>
            <a:ext cx="3055014" cy="32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7615" y="6493911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2017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7007626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Artificial Heart Valves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07"/>
          <a:stretch/>
        </p:blipFill>
        <p:spPr>
          <a:xfrm>
            <a:off x="7944444" y="5198884"/>
            <a:ext cx="2927531" cy="1113397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034867" y="6443133"/>
            <a:ext cx="4145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Cardiac Therapies </a:t>
            </a:r>
            <a:endParaRPr lang="en-GB" sz="2000" dirty="0"/>
          </a:p>
        </p:txBody>
      </p:sp>
      <p:sp>
        <p:nvSpPr>
          <p:cNvPr id="3" name="Rechthoek 2"/>
          <p:cNvSpPr/>
          <p:nvPr/>
        </p:nvSpPr>
        <p:spPr>
          <a:xfrm>
            <a:off x="412130" y="38356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+mj-lt"/>
              </a:rPr>
              <a:t>An artificial heart valve is a device implanted in the heart of a patient with </a:t>
            </a:r>
            <a:r>
              <a:rPr lang="en-GB" dirty="0" smtClean="0">
                <a:latin typeface="+mj-lt"/>
              </a:rPr>
              <a:t>a disease of the heart valves. E.g. the valve may not fully open, causing diminished blood flow,  or may not fully close, causing back flow of blood (in the wrong direction). </a:t>
            </a:r>
          </a:p>
        </p:txBody>
      </p:sp>
      <p:sp>
        <p:nvSpPr>
          <p:cNvPr id="4" name="Rechthoek 3"/>
          <p:cNvSpPr/>
          <p:nvPr/>
        </p:nvSpPr>
        <p:spPr>
          <a:xfrm>
            <a:off x="412130" y="15233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mtClean="0">
                <a:solidFill>
                  <a:srgbClr val="000000"/>
                </a:solidFill>
                <a:latin typeface="Calibri Light" panose="020F0302020204030204"/>
              </a:rPr>
              <a:t>Heart valves are important for the normal physiological functioning of the human heart. Natural heart valves can become dysfunctional for a variety of pathological causes. </a:t>
            </a:r>
            <a:endParaRPr lang="en-US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425" y="1581520"/>
            <a:ext cx="4427571" cy="332067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12130" y="26584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When one of the four heart valves malfunctions, the medical choice may be to replace the natural valve with an artificial valve. This requires open-heart surgery.</a:t>
            </a:r>
          </a:p>
        </p:txBody>
      </p:sp>
    </p:spTree>
    <p:extLst>
      <p:ext uri="{BB962C8B-B14F-4D97-AF65-F5344CB8AC3E}">
        <p14:creationId xmlns:p14="http://schemas.microsoft.com/office/powerpoint/2010/main" val="21987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7615" y="6493911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2017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7007626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Cardiac Diseases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8034867" y="6443133"/>
            <a:ext cx="4145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Cardiac Therapies </a:t>
            </a:r>
            <a:endParaRPr lang="en-GB" sz="2000" dirty="0"/>
          </a:p>
        </p:txBody>
      </p:sp>
      <p:sp>
        <p:nvSpPr>
          <p:cNvPr id="3" name="Rechthoek 2"/>
          <p:cNvSpPr/>
          <p:nvPr/>
        </p:nvSpPr>
        <p:spPr>
          <a:xfrm>
            <a:off x="412131" y="4546351"/>
            <a:ext cx="5969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+mj-lt"/>
              </a:rPr>
              <a:t>Rheumatic heart disease</a:t>
            </a:r>
          </a:p>
          <a:p>
            <a:r>
              <a:rPr lang="en-GB" dirty="0">
                <a:latin typeface="+mj-lt"/>
              </a:rPr>
              <a:t>Rheumatic heart disease is caused by one or more attacks of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rheumatic fever</a:t>
            </a:r>
            <a:r>
              <a:rPr lang="en-GB" dirty="0">
                <a:latin typeface="+mj-lt"/>
              </a:rPr>
              <a:t>, which then do damage to the heart, particularly the heart valves. Rheumatic fever usually occurs in childhood, and may follow </a:t>
            </a:r>
            <a:r>
              <a:rPr lang="en-GB" dirty="0" smtClean="0">
                <a:latin typeface="+mj-lt"/>
              </a:rPr>
              <a:t>an infection</a:t>
            </a:r>
            <a:r>
              <a:rPr lang="en-GB" dirty="0">
                <a:latin typeface="+mj-lt"/>
              </a:rPr>
              <a:t>. </a:t>
            </a:r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valves are sometimes scarred so they do not open and close normally</a:t>
            </a:r>
            <a:r>
              <a:rPr lang="en-GB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12130" y="3540944"/>
            <a:ext cx="5969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Inflammatory heart disease</a:t>
            </a:r>
          </a:p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Inflammation of the heart muscle or surrounding tissues may be caused by toxic or infectious agents.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412130" y="1662573"/>
            <a:ext cx="11768016" cy="4166701"/>
            <a:chOff x="412130" y="1662573"/>
            <a:chExt cx="11768016" cy="4166701"/>
          </a:xfrm>
        </p:grpSpPr>
        <p:pic>
          <p:nvPicPr>
            <p:cNvPr id="10" name="Afbeelding 9"/>
            <p:cNvPicPr>
              <a:picLocks noChangeAspect="1"/>
            </p:cNvPicPr>
            <p:nvPr/>
          </p:nvPicPr>
          <p:blipFill rotWithShape="1">
            <a:blip r:embed="rId2"/>
            <a:srcRect r="3501" b="4702"/>
            <a:stretch/>
          </p:blipFill>
          <p:spPr>
            <a:xfrm>
              <a:off x="7019109" y="1662573"/>
              <a:ext cx="5161037" cy="4166701"/>
            </a:xfrm>
            <a:prstGeom prst="rect">
              <a:avLst/>
            </a:prstGeom>
          </p:spPr>
        </p:pic>
        <p:sp>
          <p:nvSpPr>
            <p:cNvPr id="5" name="Rechthoek 4"/>
            <p:cNvSpPr/>
            <p:nvPr/>
          </p:nvSpPr>
          <p:spPr>
            <a:xfrm>
              <a:off x="412130" y="2470547"/>
              <a:ext cx="596962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Ischemic heart disease</a:t>
              </a:r>
            </a:p>
            <a:p>
              <a:pPr lvl="0"/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Heart ailments caused by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narrowing of the coronary arteries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and therefore a decreased blood supply to the heart.</a:t>
              </a:r>
            </a:p>
          </p:txBody>
        </p:sp>
      </p:grpSp>
      <p:sp>
        <p:nvSpPr>
          <p:cNvPr id="6" name="Rechthoek 5"/>
          <p:cNvSpPr/>
          <p:nvPr/>
        </p:nvSpPr>
        <p:spPr>
          <a:xfrm>
            <a:off x="412130" y="14160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Hypertensive heart disease</a:t>
            </a:r>
          </a:p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High blood pressure may overburden the heart and blood vessels and cause disease. </a:t>
            </a:r>
          </a:p>
        </p:txBody>
      </p:sp>
    </p:spTree>
    <p:extLst>
      <p:ext uri="{BB962C8B-B14F-4D97-AF65-F5344CB8AC3E}">
        <p14:creationId xmlns:p14="http://schemas.microsoft.com/office/powerpoint/2010/main" val="1771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7615" y="6493911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2017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67704" y="567267"/>
            <a:ext cx="6539003" cy="665147"/>
          </a:xfrm>
        </p:spPr>
        <p:txBody>
          <a:bodyPr>
            <a:no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Cardiac Medications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034867" y="6443133"/>
            <a:ext cx="4145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Cardiac Therapies </a:t>
            </a:r>
            <a:endParaRPr lang="en-GB" sz="2000" dirty="0"/>
          </a:p>
        </p:txBody>
      </p:sp>
      <p:sp>
        <p:nvSpPr>
          <p:cNvPr id="4" name="Rechthoek 3"/>
          <p:cNvSpPr/>
          <p:nvPr/>
        </p:nvSpPr>
        <p:spPr>
          <a:xfrm>
            <a:off x="412130" y="1402164"/>
            <a:ext cx="1107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There are a variety of drugs prescribed for patients with heart </a:t>
            </a:r>
            <a:r>
              <a:rPr lang="en-GB" dirty="0" smtClean="0">
                <a:latin typeface="+mj-lt"/>
              </a:rPr>
              <a:t>disease. Most patient take these drugs for the rest of their life. Some </a:t>
            </a:r>
            <a:r>
              <a:rPr lang="en-GB" dirty="0">
                <a:latin typeface="+mj-lt"/>
              </a:rPr>
              <a:t>drugs </a:t>
            </a:r>
            <a:r>
              <a:rPr lang="en-GB" dirty="0" smtClean="0">
                <a:latin typeface="+mj-lt"/>
              </a:rPr>
              <a:t>commonly </a:t>
            </a:r>
            <a:r>
              <a:rPr lang="en-GB" dirty="0">
                <a:latin typeface="+mj-lt"/>
              </a:rPr>
              <a:t>prescribed for heart disease include</a:t>
            </a:r>
            <a:r>
              <a:rPr lang="en-GB" dirty="0" smtClean="0">
                <a:latin typeface="+mj-lt"/>
              </a:rPr>
              <a:t>:</a:t>
            </a:r>
            <a:endParaRPr lang="en-GB" dirty="0">
              <a:latin typeface="+mj-lt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340110" y="5612922"/>
            <a:ext cx="7389514" cy="646331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There are a lot of approaches to diminish the burden on the heart. </a:t>
            </a:r>
          </a:p>
          <a:p>
            <a:pPr algn="ctr"/>
            <a:r>
              <a:rPr lang="en-GB" dirty="0" smtClean="0">
                <a:latin typeface="+mj-lt"/>
              </a:rPr>
              <a:t>The cardiologist works out with the patient what works best in his (/her) case. </a:t>
            </a:r>
            <a:endParaRPr lang="en-GB" dirty="0">
              <a:latin typeface="+mj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219851" y="198983"/>
            <a:ext cx="5826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rgbClr val="7030A0"/>
                </a:solidFill>
                <a:latin typeface="+mj-lt"/>
              </a:rPr>
              <a:t>you don’t need to know the info on this slide for your tests. </a:t>
            </a:r>
          </a:p>
          <a:p>
            <a:pPr algn="ctr"/>
            <a:r>
              <a:rPr lang="en-GB" b="1" i="1" dirty="0" smtClean="0">
                <a:solidFill>
                  <a:srgbClr val="7030A0"/>
                </a:solidFill>
                <a:latin typeface="+mj-lt"/>
              </a:rPr>
              <a:t>It is here to illustrate the many different approaches that are being tried to remedy heart disease. </a:t>
            </a:r>
            <a:endParaRPr lang="en-GB" b="1" i="1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588497" y="2165824"/>
            <a:ext cx="11288740" cy="3447098"/>
            <a:chOff x="588497" y="2165824"/>
            <a:chExt cx="11288740" cy="3447098"/>
          </a:xfrm>
        </p:grpSpPr>
        <p:sp>
          <p:nvSpPr>
            <p:cNvPr id="5" name="Rechthoek 4"/>
            <p:cNvSpPr/>
            <p:nvPr/>
          </p:nvSpPr>
          <p:spPr>
            <a:xfrm>
              <a:off x="588497" y="2165824"/>
              <a:ext cx="8386170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ACE Inhibitors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aim to </a:t>
              </a: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widen the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arteries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to lower blood pressure and make it easier for the heart to pump blood. </a:t>
              </a:r>
            </a:p>
            <a:p>
              <a:pPr marL="285750" lvl="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Aldosterone Inhibitor can be prescribed to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reduce the swelling and water build-up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caused by heart failure. </a:t>
              </a:r>
              <a:endParaRPr lang="en-GB" dirty="0" smtClean="0">
                <a:solidFill>
                  <a:srgbClr val="000000"/>
                </a:solidFill>
                <a:latin typeface="Calibri Light" panose="020F0302020204030204"/>
              </a:endParaRPr>
            </a:p>
            <a:p>
              <a:pPr marL="285750" lvl="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Angiotensin II Receptor Blockers are used to </a:t>
              </a: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decrease blood pressure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in people with heart failure. </a:t>
              </a:r>
            </a:p>
            <a:p>
              <a:pPr marL="285750" lvl="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Beta-Blockers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block the effects of adrenaline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and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cause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the heart to beat more slowly and with less force, lowering blood pressure.</a:t>
              </a:r>
            </a:p>
            <a:p>
              <a:pPr marL="285750" lvl="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Calcium Channel Blockers </a:t>
              </a: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affect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the movement of calcium in the cells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of the heart and blood vessels. As a result, the drugs relax blood vessels and increase the supply of blood and oxygen to the heart, while reducing its workload.</a:t>
              </a:r>
              <a:endParaRPr lang="en-US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74667" y="2653693"/>
              <a:ext cx="2902570" cy="2078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94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7615" y="6493911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2017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12130" y="2369787"/>
            <a:ext cx="2901950" cy="15053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Cardiac Medication: </a:t>
            </a:r>
            <a:b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034867" y="6443133"/>
            <a:ext cx="4145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Cardiac Therapies </a:t>
            </a:r>
            <a:endParaRPr lang="en-GB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15465" t="1171" r="15647"/>
          <a:stretch/>
        </p:blipFill>
        <p:spPr>
          <a:xfrm>
            <a:off x="3920066" y="0"/>
            <a:ext cx="7738533" cy="62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7615" y="6493911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2017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7007626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Pacemaker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Rechthoek 7"/>
          <p:cNvSpPr/>
          <p:nvPr/>
        </p:nvSpPr>
        <p:spPr>
          <a:xfrm>
            <a:off x="412129" y="3813447"/>
            <a:ext cx="67369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A pacemaker </a:t>
            </a:r>
            <a:r>
              <a:rPr lang="en-GB" sz="2000" dirty="0" smtClean="0">
                <a:latin typeface="+mj-lt"/>
              </a:rPr>
              <a:t>is </a:t>
            </a:r>
            <a:r>
              <a:rPr lang="en-GB" sz="2000" dirty="0">
                <a:latin typeface="+mj-lt"/>
              </a:rPr>
              <a:t>a medical device which uses electrical impulses, delivered by electrodes </a:t>
            </a:r>
            <a:r>
              <a:rPr lang="en-GB" sz="2000" dirty="0" smtClean="0">
                <a:latin typeface="+mj-lt"/>
              </a:rPr>
              <a:t>to </a:t>
            </a:r>
            <a:r>
              <a:rPr lang="en-GB" sz="2000" dirty="0">
                <a:latin typeface="+mj-lt"/>
              </a:rPr>
              <a:t>regulate the beating of the heart. The primary purpose of a pacemaker is to maintain an adequate heart rate, either because the heart's natural pacemaker is not fast enough, or because there is a block in the heart's electrical conduction system. </a:t>
            </a:r>
            <a:endParaRPr lang="en-GB" sz="2000" dirty="0" smtClean="0">
              <a:latin typeface="+mj-lt"/>
            </a:endParaRPr>
          </a:p>
          <a:p>
            <a:r>
              <a:rPr lang="en-GB" sz="2000" dirty="0">
                <a:latin typeface="+mj-lt"/>
              </a:rPr>
              <a:t>W</a:t>
            </a:r>
            <a:r>
              <a:rPr lang="en-GB" sz="2000" dirty="0" smtClean="0">
                <a:latin typeface="+mj-lt"/>
              </a:rPr>
              <a:t>e will discuss this further in the future lecture on pacemakers. </a:t>
            </a:r>
            <a:endParaRPr lang="en-GB" sz="2000" dirty="0">
              <a:latin typeface="+mj-lt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034867" y="6443133"/>
            <a:ext cx="4145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Cardiac Therapies </a:t>
            </a:r>
            <a:endParaRPr lang="en-GB" sz="2000" dirty="0"/>
          </a:p>
        </p:txBody>
      </p:sp>
      <p:sp>
        <p:nvSpPr>
          <p:cNvPr id="12" name="Rechthoek 11"/>
          <p:cNvSpPr/>
          <p:nvPr/>
        </p:nvSpPr>
        <p:spPr>
          <a:xfrm>
            <a:off x="412129" y="1558746"/>
            <a:ext cx="106453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In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cardiac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arrhythmia</a:t>
            </a:r>
            <a:r>
              <a:rPr lang="en-GB" sz="2000" dirty="0">
                <a:latin typeface="+mj-lt"/>
              </a:rPr>
              <a:t>, also known as </a:t>
            </a:r>
            <a:r>
              <a:rPr lang="en-GB" sz="2000" dirty="0" smtClean="0">
                <a:latin typeface="+mj-lt"/>
              </a:rPr>
              <a:t>irregular heartbeat the </a:t>
            </a:r>
            <a:r>
              <a:rPr lang="en-GB" sz="2000" dirty="0">
                <a:latin typeface="+mj-lt"/>
              </a:rPr>
              <a:t>heartbeat is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irregular</a:t>
            </a:r>
            <a:r>
              <a:rPr lang="en-GB" sz="2000" dirty="0">
                <a:latin typeface="+mj-lt"/>
              </a:rPr>
              <a:t>,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too fast, or too slow</a:t>
            </a:r>
            <a:r>
              <a:rPr lang="en-GB" sz="2000" dirty="0">
                <a:latin typeface="+mj-lt"/>
              </a:rPr>
              <a:t>. </a:t>
            </a:r>
            <a:endParaRPr lang="en-GB" sz="2000" dirty="0" smtClean="0">
              <a:latin typeface="+mj-lt"/>
            </a:endParaRPr>
          </a:p>
          <a:p>
            <a:endParaRPr lang="en-GB" sz="1100" dirty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A </a:t>
            </a:r>
            <a:r>
              <a:rPr lang="en-GB" sz="2000" dirty="0">
                <a:latin typeface="+mj-lt"/>
              </a:rPr>
              <a:t>heartbeat that is too fast - above 100 beats per minute in adults - is called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tachycardia</a:t>
            </a:r>
            <a:r>
              <a:rPr lang="en-GB" sz="2000" dirty="0">
                <a:latin typeface="+mj-lt"/>
              </a:rPr>
              <a:t> and a heartbeat that is too slow - below 60 beats per minute - is called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bradycardia</a:t>
            </a:r>
            <a:r>
              <a:rPr lang="en-GB" sz="2000" dirty="0" smtClean="0">
                <a:latin typeface="+mj-lt"/>
              </a:rPr>
              <a:t>.</a:t>
            </a:r>
          </a:p>
          <a:p>
            <a:endParaRPr lang="en-GB" sz="600" dirty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Many </a:t>
            </a:r>
            <a:r>
              <a:rPr lang="en-GB" sz="2000" dirty="0">
                <a:latin typeface="+mj-lt"/>
              </a:rPr>
              <a:t>arrhythmias have no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symptoms</a:t>
            </a:r>
            <a:r>
              <a:rPr lang="en-GB" sz="2000" dirty="0">
                <a:latin typeface="+mj-lt"/>
              </a:rPr>
              <a:t>. When symptoms are present these may include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palpitations</a:t>
            </a:r>
            <a:r>
              <a:rPr lang="en-GB" sz="2000" dirty="0">
                <a:latin typeface="+mj-lt"/>
              </a:rPr>
              <a:t> or feeling a pause between heartbeats. </a:t>
            </a:r>
            <a:r>
              <a:rPr lang="en-GB" sz="2000" dirty="0" smtClean="0">
                <a:latin typeface="+mj-lt"/>
              </a:rPr>
              <a:t>Most </a:t>
            </a:r>
            <a:r>
              <a:rPr lang="en-GB" sz="2000" dirty="0">
                <a:latin typeface="+mj-lt"/>
              </a:rPr>
              <a:t>arrhythmias are not </a:t>
            </a:r>
            <a:r>
              <a:rPr lang="en-GB" sz="2000" dirty="0" smtClean="0">
                <a:latin typeface="+mj-lt"/>
              </a:rPr>
              <a:t>of serious concern.</a:t>
            </a:r>
            <a:endParaRPr lang="en-GB" sz="20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326" y="3668422"/>
            <a:ext cx="3292490" cy="26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7615" y="6493911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2017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7007626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Defibrillator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34867" y="6443133"/>
            <a:ext cx="4145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Cardiac Therapies </a:t>
            </a:r>
            <a:endParaRPr lang="en-GB" sz="2000" dirty="0"/>
          </a:p>
        </p:txBody>
      </p:sp>
      <p:sp>
        <p:nvSpPr>
          <p:cNvPr id="8" name="Rechthoek 7"/>
          <p:cNvSpPr/>
          <p:nvPr/>
        </p:nvSpPr>
        <p:spPr>
          <a:xfrm>
            <a:off x="412129" y="1442122"/>
            <a:ext cx="6843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heart is able to pump blood effectively only when contractions of all its muscle 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fibres 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are precisely synchronized. In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Ventricular Fibrillation 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(VF),  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the normal rhythmic ventricular contractions are replaced by rapid, irregular twitching that results in ineffective and severely reduced pumping. 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If 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normal rhythm is not restored quickly, death is </a:t>
            </a:r>
            <a:r>
              <a:rPr lang="en-GB" sz="2000" dirty="0" smtClean="0">
                <a:solidFill>
                  <a:srgbClr val="000000"/>
                </a:solidFill>
                <a:latin typeface="+mj-lt"/>
              </a:rPr>
              <a:t>imminent. </a:t>
            </a:r>
          </a:p>
        </p:txBody>
      </p:sp>
      <p:sp>
        <p:nvSpPr>
          <p:cNvPr id="10" name="Rechthoek 9"/>
          <p:cNvSpPr/>
          <p:nvPr/>
        </p:nvSpPr>
        <p:spPr>
          <a:xfrm>
            <a:off x="412129" y="3701852"/>
            <a:ext cx="6750671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Getting the heart out of this situation is called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defibrillation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. This can often be achieved by applying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an electric shock to the heart to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depolarize the myocardium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and stop the uncoordinated contractions. </a:t>
            </a:r>
            <a:endParaRPr lang="en-GB" sz="2000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lvl="0"/>
            <a:endParaRPr lang="en-GB" sz="700" dirty="0">
              <a:solidFill>
                <a:srgbClr val="000000"/>
              </a:solidFill>
              <a:latin typeface="Calibri Light" panose="020F0302020204030204"/>
            </a:endParaRPr>
          </a:p>
          <a:p>
            <a:pPr lvl="0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SA node can then resume normal function, and sinus rhythm can be restored.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876" y="1385157"/>
            <a:ext cx="4612470" cy="489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7615" y="6493911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2017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7007626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Coronary Artery Bypass Grafting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34867" y="6443133"/>
            <a:ext cx="4145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Cardiac Therapies </a:t>
            </a:r>
            <a:endParaRPr lang="en-GB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5403" t="3234" r="15912"/>
          <a:stretch/>
        </p:blipFill>
        <p:spPr>
          <a:xfrm>
            <a:off x="0" y="1436256"/>
            <a:ext cx="5367867" cy="363855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5402971" y="1370290"/>
            <a:ext cx="6544654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Coronary artery bypass grafting (CABG) is a type of surgery that improves blood flow to the heart. Surgeons use CABG to treat people who have severe coronary heart disease (CHD).</a:t>
            </a:r>
          </a:p>
          <a:p>
            <a:endParaRPr lang="en-GB" sz="1050" dirty="0">
              <a:latin typeface="+mj-lt"/>
            </a:endParaRPr>
          </a:p>
          <a:p>
            <a:r>
              <a:rPr lang="en-GB" dirty="0">
                <a:latin typeface="+mj-lt"/>
              </a:rPr>
              <a:t>CHD is a disease in which a waxy substance called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plaque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builds </a:t>
            </a:r>
            <a:r>
              <a:rPr lang="en-GB" dirty="0">
                <a:latin typeface="+mj-lt"/>
              </a:rPr>
              <a:t>up inside the coronary arteries. These arteries supply oxygen-rich blood to your </a:t>
            </a:r>
            <a:r>
              <a:rPr lang="en-GB" dirty="0" smtClean="0">
                <a:latin typeface="+mj-lt"/>
              </a:rPr>
              <a:t>heart. Over </a:t>
            </a:r>
            <a:r>
              <a:rPr lang="en-GB" dirty="0">
                <a:latin typeface="+mj-lt"/>
              </a:rPr>
              <a:t>time, plaque can harden or rupture (break open). Hardened plaque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narrows the coronary arteries </a:t>
            </a:r>
            <a:r>
              <a:rPr lang="en-GB" dirty="0">
                <a:latin typeface="+mj-lt"/>
              </a:rPr>
              <a:t>and reduces the flow of oxygen-rich blood to the heart. This can cause chest pain or discomfort called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angina</a:t>
            </a:r>
            <a:r>
              <a:rPr lang="en-GB" dirty="0" smtClean="0">
                <a:latin typeface="+mj-lt"/>
              </a:rPr>
              <a:t>.</a:t>
            </a:r>
          </a:p>
          <a:p>
            <a:endParaRPr lang="en-GB" sz="1000" dirty="0">
              <a:latin typeface="+mj-lt"/>
            </a:endParaRPr>
          </a:p>
          <a:p>
            <a:r>
              <a:rPr lang="en-GB" dirty="0">
                <a:latin typeface="+mj-lt"/>
              </a:rPr>
              <a:t>If the plaque ruptures, a blood clot can form on its surface. A large blood clot can mostly or completely block blood flow through a coronary artery. This is the most common cause of a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heart attack</a:t>
            </a:r>
            <a:r>
              <a:rPr lang="en-GB" dirty="0"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23617" y="5365354"/>
            <a:ext cx="11834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CABG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treatment for CHD. During CABG, a healthy artery or vein from the body is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connected to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blocked coronary artery. The grafted artery or vein bypasses (that is, goes around) the blocked portion of the coronary artery. This creates a new path for oxygen-rich blood to flow to the heart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muscle. Surgeons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can bypass multiple coronary arteries during one surgery.</a:t>
            </a:r>
            <a:endParaRPr lang="en-US" dirty="0">
              <a:solidFill>
                <a:srgbClr val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89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7615" y="6493911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2017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7007626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Coronary Angioplasty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34867" y="6443133"/>
            <a:ext cx="4145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Cardiac Therapies </a:t>
            </a:r>
            <a:endParaRPr lang="en-GB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2939" b="17168"/>
          <a:stretch/>
        </p:blipFill>
        <p:spPr>
          <a:xfrm>
            <a:off x="5833533" y="1411236"/>
            <a:ext cx="5713162" cy="2184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04" y="1455245"/>
            <a:ext cx="3884962" cy="218453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76250" y="4107510"/>
            <a:ext cx="68304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Coronary angioplasty is a treatment to widen narrowed sections of the heart (coronary) </a:t>
            </a:r>
            <a:r>
              <a:rPr lang="en-GB" dirty="0" smtClean="0">
                <a:latin typeface="+mj-lt"/>
              </a:rPr>
              <a:t>arteries by </a:t>
            </a:r>
            <a:r>
              <a:rPr lang="en-GB" dirty="0">
                <a:latin typeface="+mj-lt"/>
              </a:rPr>
              <a:t>using a balloon and a stent attached to a catheter</a:t>
            </a:r>
            <a:r>
              <a:rPr lang="en-GB" dirty="0" smtClean="0">
                <a:latin typeface="+mj-lt"/>
              </a:rPr>
              <a:t>. </a:t>
            </a:r>
            <a:r>
              <a:rPr lang="en-GB" dirty="0">
                <a:solidFill>
                  <a:srgbClr val="3A2E28"/>
                </a:solidFill>
                <a:latin typeface="Calibri Light" panose="020F0302020204030204"/>
              </a:rPr>
              <a:t>A catheter is a thin, flexible tube which is inserted into a coronary </a:t>
            </a:r>
            <a:r>
              <a:rPr lang="en-GB" dirty="0" smtClean="0">
                <a:solidFill>
                  <a:srgbClr val="3A2E28"/>
                </a:solidFill>
                <a:latin typeface="Calibri Light" panose="020F0302020204030204"/>
              </a:rPr>
              <a:t>artery </a:t>
            </a:r>
            <a:r>
              <a:rPr lang="en-GB" dirty="0" smtClean="0">
                <a:latin typeface="+mj-lt"/>
              </a:rPr>
              <a:t>via </a:t>
            </a:r>
            <a:r>
              <a:rPr lang="en-GB" dirty="0">
                <a:latin typeface="+mj-lt"/>
              </a:rPr>
              <a:t>the large blood vessels</a:t>
            </a:r>
            <a:r>
              <a:rPr lang="en-GB" dirty="0" smtClean="0">
                <a:latin typeface="+mj-lt"/>
              </a:rPr>
              <a:t>.</a:t>
            </a:r>
          </a:p>
          <a:p>
            <a:endParaRPr lang="en-GB" sz="1200" dirty="0">
              <a:latin typeface="+mj-lt"/>
            </a:endParaRPr>
          </a:p>
          <a:p>
            <a:r>
              <a:rPr lang="en-GB" dirty="0">
                <a:latin typeface="+mj-lt"/>
              </a:rPr>
              <a:t>The balloon at the tip of the catheter is blown up at the narrowed section of artery to force it wider. A small tube (a stent) is left in place to keep the artery widened</a:t>
            </a:r>
            <a:endParaRPr lang="en-US" dirty="0">
              <a:latin typeface="+mj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027332" y="3592590"/>
            <a:ext cx="407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X-ray images before and after angioplasty</a:t>
            </a:r>
            <a:endParaRPr lang="en-US" i="1" dirty="0">
              <a:latin typeface="+mj-lt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695" y="4335233"/>
            <a:ext cx="3976536" cy="1988268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9849114" y="4465387"/>
            <a:ext cx="16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balloon catheter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65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17615" y="6493911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2017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7007626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Coronary Angioplasty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034867" y="6443133"/>
            <a:ext cx="4145279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Cardiac Therapies </a:t>
            </a:r>
            <a:endParaRPr lang="en-GB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t="3957" b="8991"/>
          <a:stretch/>
        </p:blipFill>
        <p:spPr>
          <a:xfrm>
            <a:off x="412130" y="1335613"/>
            <a:ext cx="7059402" cy="493711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102308" y="4838700"/>
            <a:ext cx="2870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Heart </a:t>
            </a:r>
            <a:r>
              <a:rPr lang="en-GB" sz="2000" dirty="0" smtClean="0">
                <a:latin typeface="+mj-lt"/>
              </a:rPr>
              <a:t>Catheterization </a:t>
            </a:r>
            <a:r>
              <a:rPr lang="en-GB" sz="2000" dirty="0" smtClean="0">
                <a:latin typeface="+mj-lt"/>
              </a:rPr>
              <a:t>Lab </a:t>
            </a:r>
          </a:p>
          <a:p>
            <a:pPr algn="ctr"/>
            <a:r>
              <a:rPr lang="en-GB" sz="2000" dirty="0" smtClean="0">
                <a:latin typeface="+mj-lt"/>
              </a:rPr>
              <a:t>(Philips) 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37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2057</TotalTime>
  <Words>1252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Terugblik</vt:lpstr>
      <vt:lpstr>Cardiac Disease and Therapies</vt:lpstr>
      <vt:lpstr>Main Cardiac Diseases</vt:lpstr>
      <vt:lpstr>Cardiac Medications</vt:lpstr>
      <vt:lpstr>Cardiac Medication:  example</vt:lpstr>
      <vt:lpstr>Pacemaker </vt:lpstr>
      <vt:lpstr>Defibrillator</vt:lpstr>
      <vt:lpstr>Coronary Artery Bypass Grafting</vt:lpstr>
      <vt:lpstr>Coronary Angioplasty</vt:lpstr>
      <vt:lpstr>Coronary Angioplasty</vt:lpstr>
      <vt:lpstr>Artificial Heart Valves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187</cp:revision>
  <dcterms:created xsi:type="dcterms:W3CDTF">2014-11-03T16:21:19Z</dcterms:created>
  <dcterms:modified xsi:type="dcterms:W3CDTF">2020-03-18T13:38:13Z</dcterms:modified>
</cp:coreProperties>
</file>